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</p:sldMasterIdLst>
  <p:notesMasterIdLst>
    <p:notesMasterId r:id="rId68"/>
  </p:notesMasterIdLst>
  <p:sldIdLst>
    <p:sldId id="435" r:id="rId2"/>
    <p:sldId id="367" r:id="rId3"/>
    <p:sldId id="368" r:id="rId4"/>
    <p:sldId id="369" r:id="rId5"/>
    <p:sldId id="264" r:id="rId6"/>
    <p:sldId id="370" r:id="rId7"/>
    <p:sldId id="371" r:id="rId8"/>
    <p:sldId id="372" r:id="rId9"/>
    <p:sldId id="373" r:id="rId10"/>
    <p:sldId id="374" r:id="rId11"/>
    <p:sldId id="375" r:id="rId12"/>
    <p:sldId id="377" r:id="rId13"/>
    <p:sldId id="379" r:id="rId14"/>
    <p:sldId id="378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9" r:id="rId23"/>
    <p:sldId id="390" r:id="rId24"/>
    <p:sldId id="388" r:id="rId25"/>
    <p:sldId id="392" r:id="rId26"/>
    <p:sldId id="391" r:id="rId27"/>
    <p:sldId id="393" r:id="rId28"/>
    <p:sldId id="394" r:id="rId29"/>
    <p:sldId id="396" r:id="rId30"/>
    <p:sldId id="397" r:id="rId31"/>
    <p:sldId id="438" r:id="rId32"/>
    <p:sldId id="398" r:id="rId33"/>
    <p:sldId id="400" r:id="rId34"/>
    <p:sldId id="401" r:id="rId35"/>
    <p:sldId id="402" r:id="rId36"/>
    <p:sldId id="403" r:id="rId37"/>
    <p:sldId id="404" r:id="rId38"/>
    <p:sldId id="405" r:id="rId39"/>
    <p:sldId id="406" r:id="rId40"/>
    <p:sldId id="408" r:id="rId41"/>
    <p:sldId id="410" r:id="rId42"/>
    <p:sldId id="411" r:id="rId43"/>
    <p:sldId id="412" r:id="rId44"/>
    <p:sldId id="413" r:id="rId45"/>
    <p:sldId id="414" r:id="rId46"/>
    <p:sldId id="415" r:id="rId47"/>
    <p:sldId id="416" r:id="rId48"/>
    <p:sldId id="417" r:id="rId49"/>
    <p:sldId id="418" r:id="rId50"/>
    <p:sldId id="419" r:id="rId51"/>
    <p:sldId id="420" r:id="rId52"/>
    <p:sldId id="421" r:id="rId53"/>
    <p:sldId id="422" r:id="rId54"/>
    <p:sldId id="423" r:id="rId55"/>
    <p:sldId id="426" r:id="rId56"/>
    <p:sldId id="427" r:id="rId57"/>
    <p:sldId id="428" r:id="rId58"/>
    <p:sldId id="429" r:id="rId59"/>
    <p:sldId id="424" r:id="rId60"/>
    <p:sldId id="425" r:id="rId61"/>
    <p:sldId id="433" r:id="rId62"/>
    <p:sldId id="441" r:id="rId63"/>
    <p:sldId id="440" r:id="rId64"/>
    <p:sldId id="436" r:id="rId65"/>
    <p:sldId id="437" r:id="rId66"/>
    <p:sldId id="434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6147493F-DE6A-4A8B-90B4-585D6B89C414}">
          <p14:sldIdLst>
            <p14:sldId id="435"/>
            <p14:sldId id="367"/>
            <p14:sldId id="368"/>
            <p14:sldId id="369"/>
            <p14:sldId id="264"/>
            <p14:sldId id="370"/>
            <p14:sldId id="371"/>
            <p14:sldId id="372"/>
            <p14:sldId id="373"/>
            <p14:sldId id="374"/>
            <p14:sldId id="375"/>
            <p14:sldId id="377"/>
            <p14:sldId id="379"/>
            <p14:sldId id="378"/>
            <p14:sldId id="380"/>
            <p14:sldId id="381"/>
            <p14:sldId id="382"/>
            <p14:sldId id="383"/>
            <p14:sldId id="384"/>
            <p14:sldId id="385"/>
            <p14:sldId id="386"/>
            <p14:sldId id="389"/>
            <p14:sldId id="390"/>
            <p14:sldId id="388"/>
            <p14:sldId id="392"/>
            <p14:sldId id="391"/>
            <p14:sldId id="393"/>
            <p14:sldId id="394"/>
            <p14:sldId id="396"/>
            <p14:sldId id="397"/>
            <p14:sldId id="438"/>
            <p14:sldId id="398"/>
            <p14:sldId id="400"/>
            <p14:sldId id="401"/>
            <p14:sldId id="402"/>
            <p14:sldId id="403"/>
            <p14:sldId id="404"/>
            <p14:sldId id="405"/>
            <p14:sldId id="406"/>
            <p14:sldId id="408"/>
            <p14:sldId id="410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6"/>
            <p14:sldId id="427"/>
            <p14:sldId id="428"/>
            <p14:sldId id="429"/>
            <p14:sldId id="424"/>
            <p14:sldId id="425"/>
            <p14:sldId id="433"/>
            <p14:sldId id="441"/>
            <p14:sldId id="440"/>
            <p14:sldId id="436"/>
            <p14:sldId id="437"/>
            <p14:sldId id="43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67" d="100"/>
          <a:sy n="67" d="100"/>
        </p:scale>
        <p:origin x="14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8C423-5280-4BBE-B45F-8DAAF8F5EFDD}" type="datetimeFigureOut">
              <a:rPr lang="pl-PL" smtClean="0"/>
              <a:t>2016-12-06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40FE0-EEE3-4658-8C98-CAC12FBC0F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7304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216C5678-EE20-4FA5-88E2-6E0BD67A2E26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58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19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7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0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13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67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986D-6BE9-4264-908F-02DB36FD8D6C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44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055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15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2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35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12/6/2016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9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12/6/2016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57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12/6/2016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9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15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67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0C4986D-6BE9-4264-908F-02DB36FD8D6C}" type="datetime1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  <p:sldLayoutId id="2147483885" r:id="rId15"/>
    <p:sldLayoutId id="2147483886" r:id="rId16"/>
    <p:sldLayoutId id="2147483887" r:id="rId17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hf hd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905169"/>
          </a:xfrm>
        </p:spPr>
        <p:txBody>
          <a:bodyPr/>
          <a:lstStyle/>
          <a:p>
            <a:r>
              <a:rPr lang="pl-PL" sz="4400" b="1" dirty="0">
                <a:solidFill>
                  <a:schemeClr val="tx1"/>
                </a:solidFill>
                <a:latin typeface="Vivaldi" panose="03020602050506090804" pitchFamily="66" charset="0"/>
              </a:rPr>
              <a:t>50- lecie Przedszkola Nr </a:t>
            </a:r>
            <a:r>
              <a:rPr lang="pl-PL" sz="4400" b="1" dirty="0" smtClean="0">
                <a:solidFill>
                  <a:schemeClr val="tx1"/>
                </a:solidFill>
                <a:latin typeface="Vivaldi" panose="03020602050506090804" pitchFamily="66" charset="0"/>
              </a:rPr>
              <a:t>6</a:t>
            </a:r>
            <a:r>
              <a:rPr lang="pl-PL" sz="4400" b="1" dirty="0" smtClean="0">
                <a:solidFill>
                  <a:srgbClr val="FF0000"/>
                </a:solidFill>
                <a:latin typeface="Vivaldi" panose="03020602050506090804" pitchFamily="66" charset="0"/>
              </a:rPr>
              <a:t/>
            </a:r>
            <a:br>
              <a:rPr lang="pl-PL" sz="4400" b="1" dirty="0" smtClean="0">
                <a:solidFill>
                  <a:srgbClr val="FF0000"/>
                </a:solidFill>
                <a:latin typeface="Vivaldi" panose="03020602050506090804" pitchFamily="66" charset="0"/>
              </a:rPr>
            </a:br>
            <a:endParaRPr lang="pl-PL" sz="4400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pole tekstowe 7"/>
          <p:cNvSpPr txBox="1"/>
          <p:nvPr/>
        </p:nvSpPr>
        <p:spPr>
          <a:xfrm>
            <a:off x="3563888" y="468527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07. 12. 2016</a:t>
            </a:r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71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915337"/>
            <a:ext cx="3714323" cy="1303867"/>
          </a:xfrm>
        </p:spPr>
        <p:txBody>
          <a:bodyPr>
            <a:norm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1979 – 1990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098" name="Picture 2" descr="k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85218"/>
            <a:ext cx="4279205" cy="311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k1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892" y="758573"/>
            <a:ext cx="4050411" cy="288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495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1979 – 1990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122" name="Picture 2" descr="k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044" y="2489668"/>
            <a:ext cx="45243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93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47361" y="764704"/>
            <a:ext cx="7139550" cy="1303867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r>
              <a:rPr lang="pl-PL" dirty="0"/>
              <a:t/>
            </a:r>
            <a:br>
              <a:rPr lang="pl-PL" dirty="0"/>
            </a:br>
            <a:r>
              <a:rPr lang="pl-PL" sz="2700" dirty="0"/>
              <a:t>Funkcję dyrektora pełni  </a:t>
            </a:r>
            <a:r>
              <a:rPr lang="pl-PL" sz="2700" b="1" dirty="0"/>
              <a:t>mgr Lucyna </a:t>
            </a:r>
            <a:r>
              <a:rPr lang="pl-PL" sz="2700" b="1" dirty="0" err="1"/>
              <a:t>Czułczyńska</a:t>
            </a:r>
            <a:endParaRPr lang="pl-PL" sz="27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83568" y="2487168"/>
            <a:ext cx="3833568" cy="3447288"/>
          </a:xfrm>
        </p:spPr>
        <p:txBody>
          <a:bodyPr>
            <a:normAutofit fontScale="92500"/>
          </a:bodyPr>
          <a:lstStyle/>
          <a:p>
            <a:pPr algn="just"/>
            <a:r>
              <a:rPr lang="pl-PL" sz="2200" dirty="0"/>
              <a:t>Lata 90-te to okres przeobrażeń </a:t>
            </a:r>
            <a:r>
              <a:rPr lang="pl-PL" sz="2200" dirty="0" smtClean="0"/>
              <a:t/>
            </a:r>
            <a:br>
              <a:rPr lang="pl-PL" sz="2200" dirty="0" smtClean="0"/>
            </a:br>
            <a:r>
              <a:rPr lang="pl-PL" sz="2200" dirty="0" smtClean="0"/>
              <a:t>i </a:t>
            </a:r>
            <a:r>
              <a:rPr lang="pl-PL" sz="2200" dirty="0"/>
              <a:t>zmian w całym systemie oświaty. Wynikiem tego jest wzmożone dokształcanie i doskonalenie nauczycieli, warunkujące wysoki poziom pracy z dzieckiem ze szczególnym uwzględnieniem jego indywidualnej drogi rozwojowej. </a:t>
            </a:r>
          </a:p>
          <a:p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887288" cy="3447288"/>
          </a:xfrm>
        </p:spPr>
        <p:txBody>
          <a:bodyPr>
            <a:noAutofit/>
          </a:bodyPr>
          <a:lstStyle/>
          <a:p>
            <a:r>
              <a:rPr lang="pl-PL" sz="2000" dirty="0" smtClean="0">
                <a:solidFill>
                  <a:schemeClr val="tx1"/>
                </a:solidFill>
              </a:rPr>
              <a:t>Na </a:t>
            </a:r>
            <a:r>
              <a:rPr lang="pl-PL" sz="2000" dirty="0">
                <a:solidFill>
                  <a:schemeClr val="tx1"/>
                </a:solidFill>
              </a:rPr>
              <a:t>ó</a:t>
            </a:r>
            <a:r>
              <a:rPr lang="pl-PL" sz="2000" dirty="0" smtClean="0">
                <a:solidFill>
                  <a:schemeClr val="tx1"/>
                </a:solidFill>
              </a:rPr>
              <a:t>wczesną  chwilę wszystkie </a:t>
            </a:r>
            <a:r>
              <a:rPr lang="pl-PL" sz="2000" dirty="0">
                <a:solidFill>
                  <a:schemeClr val="tx1"/>
                </a:solidFill>
              </a:rPr>
              <a:t>nauczycielki zatrudnione w Przedszkolu nr 6 posiadają wyższe wykształcenie pedagogiczne oraz ukończone kursy i studia podyplomowe nadające im dodatkowe kwalifikacje, dzięki czemu oferta skierowana do rodziców obejmuje wszechstronny rozwój dziecka</a:t>
            </a:r>
            <a:r>
              <a:rPr lang="pl-PL" sz="2000" dirty="0" smtClean="0">
                <a:solidFill>
                  <a:schemeClr val="tx1"/>
                </a:solidFill>
              </a:rPr>
              <a:t>.</a:t>
            </a:r>
            <a:endParaRPr lang="pl-PL" sz="2000" dirty="0">
              <a:solidFill>
                <a:schemeClr val="tx1"/>
              </a:solidFill>
            </a:endParaRP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12/6/2016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1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1992 – 2005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194" name="Obraz 26" descr="D:\Zdjęcia P6_skany\Kronika 2\P10606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08" y="2492896"/>
            <a:ext cx="4075379" cy="269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Obraz 27" descr="D:\Zdjęcia P6_skany\Kronika 2\P10606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686" y="3082500"/>
            <a:ext cx="4121049" cy="290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20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67544" y="2487168"/>
            <a:ext cx="3816424" cy="34472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dirty="0"/>
              <a:t>Dzieci mogą korzystać z pomocy psychologa, psychologa, logopedy, terapeuty. Wszystkie chętne dzieci mogą uczestniczyć w dodatkowych zajęciach: rytmika, taniec, język angielski, gimnastyka korekcyjna, zajęcia komputerowe</a:t>
            </a:r>
          </a:p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147" name="Obraz 23" descr="D:\Zdjęcia P6_skany\Kronika 2\P10606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55772"/>
            <a:ext cx="4360472" cy="293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241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2490135"/>
            <a:ext cx="6480719" cy="389119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pl-PL" dirty="0"/>
              <a:t>W ramach rozszerzania oferty edukacyjnej w przedszkolu, na wniosek dyrektora, utworzony został jedyny w mieście oddział dla dzieci w wieku żłobkowym. </a:t>
            </a:r>
            <a:endParaRPr lang="pl-PL" dirty="0" smtClean="0"/>
          </a:p>
          <a:p>
            <a:pPr marL="0" indent="0" algn="ctr">
              <a:lnSpc>
                <a:spcPct val="170000"/>
              </a:lnSpc>
              <a:buNone/>
            </a:pPr>
            <a:endParaRPr lang="pl-PL" dirty="0" smtClean="0"/>
          </a:p>
          <a:p>
            <a:pPr marL="0" indent="0" algn="ctr">
              <a:lnSpc>
                <a:spcPct val="170000"/>
              </a:lnSpc>
              <a:buNone/>
            </a:pPr>
            <a:r>
              <a:rPr lang="pl-PL" dirty="0" smtClean="0"/>
              <a:t>Oddział </a:t>
            </a:r>
            <a:r>
              <a:rPr lang="pl-PL" dirty="0"/>
              <a:t>znajduje się w budynku przedszkola </a:t>
            </a:r>
            <a:r>
              <a:rPr lang="pl-PL" dirty="0" smtClean="0"/>
              <a:t>i </a:t>
            </a:r>
            <a:r>
              <a:rPr lang="pl-PL" dirty="0"/>
              <a:t>zajmuje wyremontowane </a:t>
            </a:r>
            <a:r>
              <a:rPr lang="pl-PL" dirty="0" smtClean="0"/>
              <a:t>i </a:t>
            </a:r>
            <a:r>
              <a:rPr lang="pl-PL" dirty="0"/>
              <a:t>nowocześnie wyposażone </a:t>
            </a:r>
            <a:r>
              <a:rPr lang="pl-PL" dirty="0" smtClean="0"/>
              <a:t>pomieszczenia.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3826668" cy="609823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9218" name="Obraz 33" descr="D:\Zdjęcia P6_skany\Kronika 2\P1060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5"/>
            <a:ext cx="4473990" cy="3026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Obraz 30" descr="D:\Zdjęcia P6_skany\Kronika 2\P10608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79" y="811213"/>
            <a:ext cx="4423221" cy="293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28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001495"/>
          </a:xfrm>
        </p:spPr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39552" y="2487168"/>
            <a:ext cx="3816424" cy="3447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200" dirty="0"/>
              <a:t>Przedszkole nr 6 jest instytucją otwarta na potrzeby dzieci </a:t>
            </a:r>
            <a:r>
              <a:rPr lang="pl-PL" sz="2200" dirty="0" smtClean="0"/>
              <a:t/>
            </a:r>
            <a:br>
              <a:rPr lang="pl-PL" sz="2200" dirty="0" smtClean="0"/>
            </a:br>
            <a:r>
              <a:rPr lang="pl-PL" sz="2200" dirty="0" smtClean="0"/>
              <a:t>i </a:t>
            </a:r>
            <a:r>
              <a:rPr lang="pl-PL" sz="2200" dirty="0"/>
              <a:t>rodziców, promującą zdrowy styl życia,  przygotowującym do społecznego i intelektualnego funkcjonowania w społeczeństwie, zapewniającym wszechstronny, bezpieczny, radosny rozwój wszystkim wychowankom</a:t>
            </a:r>
            <a:r>
              <a:rPr lang="pl-PL" sz="2200" dirty="0" smtClean="0"/>
              <a:t>.</a:t>
            </a:r>
            <a:endParaRPr lang="pl-PL" sz="2200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0242" name="Obraz 32" descr="D:\Zdjęcia P6_skany\Kronika 2\P10608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387" y="2725122"/>
            <a:ext cx="4174343" cy="279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54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3" y="1124744"/>
            <a:ext cx="3528392" cy="1094460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1266" name="Picture 2" descr="k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88237"/>
            <a:ext cx="4514850" cy="316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Obraz 25" descr="D:\Zdjęcia P6_skany\Kronika 2\P10607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1"/>
            <a:ext cx="4130102" cy="2743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6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1282088"/>
            <a:ext cx="3888432" cy="937115"/>
          </a:xfrm>
        </p:spPr>
        <p:txBody>
          <a:bodyPr>
            <a:normAutofit/>
          </a:bodyPr>
          <a:lstStyle/>
          <a:p>
            <a:r>
              <a:rPr lang="pl-PL" sz="3200" b="1" dirty="0">
                <a:solidFill>
                  <a:srgbClr val="FF0000"/>
                </a:solidFill>
              </a:rPr>
              <a:t>Lata 1992 – 2005 </a:t>
            </a:r>
            <a:endParaRPr lang="pl-PL" sz="3200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2290" name="Picture 2" descr="k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20" y="3073385"/>
            <a:ext cx="4156317" cy="290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9" name="Picture 1" descr="k1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88979"/>
            <a:ext cx="4160589" cy="291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75656" y="-18707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75656" y="340384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521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7776864" cy="1303867"/>
          </a:xfrm>
        </p:spPr>
        <p:txBody>
          <a:bodyPr>
            <a:noAutofit/>
          </a:bodyPr>
          <a:lstStyle/>
          <a:p>
            <a:pPr algn="r"/>
            <a:r>
              <a:rPr lang="pl-PL" sz="6000" b="1" dirty="0" smtClean="0">
                <a:solidFill>
                  <a:srgbClr val="FF0000"/>
                </a:solidFill>
                <a:latin typeface="Vivaldi" panose="03020602050506090804" pitchFamily="66" charset="0"/>
              </a:rPr>
              <a:t>50- lecie Przedszkola Nr 6 </a:t>
            </a:r>
            <a:endParaRPr lang="pl-PL" sz="6000" b="1" dirty="0">
              <a:solidFill>
                <a:srgbClr val="FF0000"/>
              </a:solidFill>
              <a:latin typeface="Vivaldi" panose="03020602050506090804" pitchFamily="66" charset="0"/>
            </a:endParaRPr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1093" y="2420888"/>
            <a:ext cx="5721814" cy="408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84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981204" y="1124744"/>
            <a:ext cx="3623243" cy="1094460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3315" name="Picture 3" descr="k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390" y="2798233"/>
            <a:ext cx="4210050" cy="316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k1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91403"/>
            <a:ext cx="4369645" cy="3047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14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4338" name="Picture 2" descr="k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05096"/>
            <a:ext cx="45339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76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67544" y="2513245"/>
            <a:ext cx="3337560" cy="344728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dirty="0"/>
              <a:t>W 2000 roku rozpoczyna się wieloletni plan modernizacji ogrodu </a:t>
            </a:r>
            <a:r>
              <a:rPr lang="pl-PL" dirty="0" smtClean="0"/>
              <a:t>przedszkolnego, w </a:t>
            </a:r>
            <a:r>
              <a:rPr lang="pl-PL" dirty="0"/>
              <a:t>który bardzo aktywnie włączyli się rodzice i dzieci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5363" name="Obraz 34" descr="D:\Zdjęcia P6_skany\Kronika 2\P10608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708920"/>
            <a:ext cx="4365189" cy="2809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39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1992 – 2005 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6386" name="Picture 2" descr="k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89668"/>
            <a:ext cx="45339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Obraz 24" descr="D:\Zdjęcia P6_skany\Kronika 2\P10607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51365"/>
            <a:ext cx="4401974" cy="28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20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br>
              <a:rPr lang="pl-PL" b="1" dirty="0">
                <a:solidFill>
                  <a:srgbClr val="FF0000"/>
                </a:solidFill>
              </a:rPr>
            </a:br>
            <a:r>
              <a:rPr lang="pl-PL" sz="2700" dirty="0"/>
              <a:t>Funkcję dyrektora pełni </a:t>
            </a:r>
            <a:r>
              <a:rPr lang="pl-PL" sz="2700" b="1" dirty="0"/>
              <a:t>mgr Aldona Zagdańska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95681" y="2513245"/>
            <a:ext cx="3337560" cy="3447288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/>
              <a:t>W dalszym ciągu przy ogromnym zaangażowaniu rodziców  </a:t>
            </a:r>
            <a:r>
              <a:rPr lang="pl-PL" b="1" dirty="0" smtClean="0"/>
              <a:t>trwają </a:t>
            </a:r>
            <a:r>
              <a:rPr lang="pl-PL" b="1" dirty="0"/>
              <a:t>prace  na terenie ogrodu </a:t>
            </a:r>
            <a:r>
              <a:rPr lang="pl-PL" b="1" dirty="0" smtClean="0"/>
              <a:t>przedszkolnego</a:t>
            </a:r>
            <a:endParaRPr lang="pl-PL" dirty="0"/>
          </a:p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7410" name="Obraz 47" descr="D:\Zdjęcia P6_skany\Kronika 2\P10800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082" y="2783100"/>
            <a:ext cx="4773392" cy="317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85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8435" name="Picture 3" descr="P10140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09" y="2732881"/>
            <a:ext cx="375540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rostokąt 8"/>
          <p:cNvSpPr/>
          <p:nvPr/>
        </p:nvSpPr>
        <p:spPr>
          <a:xfrm>
            <a:off x="4314011" y="3116679"/>
            <a:ext cx="4144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Punkt </a:t>
            </a: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Edukacji </a:t>
            </a:r>
            <a:r>
              <a:rPr lang="pl-PL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Przyrodniczej</a:t>
            </a:r>
            <a:endParaRPr lang="pl-PL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4576233" y="2502049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Powstaje</a:t>
            </a:r>
            <a:r>
              <a:rPr lang="pl-PL" dirty="0" smtClean="0"/>
              <a:t>: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1155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39790" y="2513245"/>
            <a:ext cx="3337560" cy="3447288"/>
          </a:xfrm>
        </p:spPr>
        <p:txBody>
          <a:bodyPr/>
          <a:lstStyle/>
          <a:p>
            <a:pPr marL="0" indent="0">
              <a:buNone/>
            </a:pPr>
            <a:r>
              <a:rPr lang="pl-PL" dirty="0" smtClean="0"/>
              <a:t>Powstaje</a:t>
            </a:r>
          </a:p>
          <a:p>
            <a:r>
              <a:rPr lang="pl-PL" dirty="0" smtClean="0"/>
              <a:t>„</a:t>
            </a:r>
            <a:r>
              <a:rPr lang="pl-PL" dirty="0"/>
              <a:t>Stacja Meteo</a:t>
            </a:r>
            <a:r>
              <a:rPr lang="pl-PL" dirty="0" smtClean="0"/>
              <a:t>”,</a:t>
            </a:r>
          </a:p>
          <a:p>
            <a:r>
              <a:rPr lang="pl-PL" dirty="0" smtClean="0"/>
              <a:t>karmniki </a:t>
            </a:r>
            <a:r>
              <a:rPr lang="pl-PL" dirty="0"/>
              <a:t>dla </a:t>
            </a:r>
            <a:r>
              <a:rPr lang="pl-PL" dirty="0" smtClean="0"/>
              <a:t>ptaków,</a:t>
            </a:r>
          </a:p>
          <a:p>
            <a:r>
              <a:rPr lang="pl-PL" dirty="0" smtClean="0"/>
              <a:t>pasieka</a:t>
            </a:r>
            <a:endParaRPr lang="pl-PL" dirty="0"/>
          </a:p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9458" name="Picture 2" descr="Zdjęcie02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513245"/>
            <a:ext cx="4402228" cy="329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73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355976" y="915337"/>
            <a:ext cx="4176464" cy="1303867"/>
          </a:xfrm>
        </p:spPr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44991" y="4579439"/>
            <a:ext cx="3337560" cy="1434222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/>
              <a:t>Rabaty kwiatowe i ogródki warzywne do uprawy przez </a:t>
            </a:r>
            <a:r>
              <a:rPr lang="pl-PL" dirty="0" smtClean="0"/>
              <a:t>dzieci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20483" name="Obraz 12" descr="Zdjęcie01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3" y="3263401"/>
            <a:ext cx="3500437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Obraz 13" descr="Zdjęcie01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58" y="1567270"/>
            <a:ext cx="357822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66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742980" y="2502598"/>
            <a:ext cx="3337560" cy="79781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dirty="0"/>
              <a:t>Przestronny plac zabaw, letnia scenka „pod lipą</a:t>
            </a:r>
            <a:r>
              <a:rPr lang="pl-PL" dirty="0" smtClean="0"/>
              <a:t>”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21506" name="Obraz 14" descr="100_47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4" y="2487168"/>
            <a:ext cx="3464020" cy="25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Obraz 15" descr="100_47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96999"/>
            <a:ext cx="3600400" cy="270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46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35756" y="3356992"/>
            <a:ext cx="3337560" cy="1085848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/>
              <a:t>Odbywają się spotykania z ciekawymi ludźmi</a:t>
            </a:r>
          </a:p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22530" name="Obraz 37" descr="D:\Zdjęcia P6_skany\Kronika 2\P10609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434" y="2780928"/>
            <a:ext cx="4717998" cy="317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9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1966- </a:t>
            </a:r>
            <a:r>
              <a:rPr lang="pl-PL" b="1" dirty="0" smtClean="0">
                <a:solidFill>
                  <a:srgbClr val="FF0000"/>
                </a:solidFill>
              </a:rPr>
              <a:t>1971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styczniu 1966 roku obyło się uroczyste otwarcie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pierwszego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mieście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przedszkola </a:t>
            </a: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miejskiego.</a:t>
            </a:r>
          </a:p>
          <a:p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Dyrektorem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zostaje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Wanda </a:t>
            </a: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Kosińska.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76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9920" y="915337"/>
            <a:ext cx="3410512" cy="1303867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23554" name="Obraz 36" descr="D:\Zdjęcia P6_skany\Kronika 2\P10609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32837"/>
            <a:ext cx="4390465" cy="2922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Obraz 29" descr="D:\Zdjęcia P6_skany\Kronika 2\P10607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565558"/>
            <a:ext cx="4366353" cy="2871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41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971600" y="3508076"/>
            <a:ext cx="1585874" cy="581792"/>
          </a:xfrm>
        </p:spPr>
        <p:txBody>
          <a:bodyPr/>
          <a:lstStyle/>
          <a:p>
            <a:pPr marL="0" indent="0">
              <a:buNone/>
            </a:pPr>
            <a:r>
              <a:rPr lang="pl-PL" dirty="0" smtClean="0"/>
              <a:t>Garncarz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39" y="2636911"/>
            <a:ext cx="4615777" cy="3323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553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3429000"/>
            <a:ext cx="3337560" cy="1373880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 smtClean="0"/>
              <a:t>Realizowany </a:t>
            </a:r>
            <a:r>
              <a:rPr lang="pl-PL" dirty="0"/>
              <a:t>jest  projekt  „</a:t>
            </a:r>
            <a:r>
              <a:rPr lang="pl-PL" dirty="0" smtClean="0"/>
              <a:t>Bezpieczni </a:t>
            </a:r>
            <a:r>
              <a:rPr lang="pl-PL" dirty="0"/>
              <a:t>w swoim </a:t>
            </a:r>
            <a:r>
              <a:rPr lang="pl-PL" dirty="0" smtClean="0"/>
              <a:t>mieście</a:t>
            </a:r>
            <a:r>
              <a:rPr lang="pl-PL" dirty="0"/>
              <a:t>” 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25602" name="Obraz 31" descr="D:\Zdjęcia P6_skany\Kronika 2\P10608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84543"/>
            <a:ext cx="4536504" cy="3011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40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26626" name="Obraz 28" descr="D:\Zdjęcia P6_skany\Kronika 2\P10607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4145049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P51718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593" y="2994934"/>
            <a:ext cx="4004774" cy="300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25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95536" y="3024537"/>
            <a:ext cx="3888432" cy="158990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l-PL" dirty="0" smtClean="0"/>
              <a:t>Rozwijanie zainteresowań dzieci</a:t>
            </a:r>
          </a:p>
          <a:p>
            <a:r>
              <a:rPr lang="pl-PL" dirty="0" smtClean="0"/>
              <a:t>„Mam Talent” </a:t>
            </a:r>
          </a:p>
          <a:p>
            <a:r>
              <a:rPr lang="pl-PL" dirty="0" smtClean="0"/>
              <a:t>Festiwal Piosenki Radiowej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27650" name="Obraz 35" descr="D:\Zdjęcia P6_skany\Kronika 2\P10609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128" y="3006231"/>
            <a:ext cx="4081910" cy="2720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38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796632" y="3429000"/>
            <a:ext cx="3337560" cy="941832"/>
          </a:xfrm>
        </p:spPr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„Konkurs Piosenki Angielskiej”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28674" name="Obraz 46" descr="D:\Zdjęcia P6_skany\Kronika 2\P1080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08" y="2756050"/>
            <a:ext cx="4442723" cy="2909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01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99592" y="3429000"/>
            <a:ext cx="2843762" cy="797816"/>
          </a:xfrm>
        </p:spPr>
        <p:txBody>
          <a:bodyPr/>
          <a:lstStyle/>
          <a:p>
            <a:r>
              <a:rPr lang="pl-PL" dirty="0" smtClean="0"/>
              <a:t>Teatrzyki i występy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29698" name="Obraz 39" descr="D:\Zdjęcia P6_skany\Kronika 2\P10609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584" y="2790256"/>
            <a:ext cx="3952262" cy="259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5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95536" y="2487168"/>
            <a:ext cx="3312368" cy="367813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dirty="0" smtClean="0"/>
              <a:t>Od </a:t>
            </a:r>
            <a:r>
              <a:rPr lang="pl-PL" dirty="0"/>
              <a:t>wielu lat w kwietniu organizowany jest </a:t>
            </a:r>
            <a:r>
              <a:rPr lang="pl-PL" b="1" dirty="0" smtClean="0"/>
              <a:t>„Zielony </a:t>
            </a:r>
            <a:r>
              <a:rPr lang="pl-PL" b="1" dirty="0"/>
              <a:t>tydzień”  </a:t>
            </a:r>
            <a:r>
              <a:rPr lang="pl-PL" dirty="0"/>
              <a:t>podczas którego promowany jest zdrowy styl życia w harmonii z dbaniem o zdrowe środowisko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 </a:t>
            </a:r>
            <a:r>
              <a:rPr lang="pl-PL" dirty="0"/>
              <a:t>kształtowaniem postaw ekologicznych</a:t>
            </a:r>
            <a:r>
              <a:rPr lang="pl-PL" dirty="0" smtClean="0"/>
              <a:t>.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30722" name="Picture 2" descr="DSC0089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95845"/>
            <a:ext cx="5060950" cy="2854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55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31747" name="Picture 3" descr="DSC009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895" y="2786862"/>
            <a:ext cx="4643467" cy="260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Kwartalnik edukacji ekologiczne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35" y="4018390"/>
            <a:ext cx="3048273" cy="38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ymbol zastępczy zawartości 7"/>
          <p:cNvSpPr>
            <a:spLocks noGrp="1"/>
          </p:cNvSpPr>
          <p:nvPr>
            <p:ph sz="half" idx="1"/>
          </p:nvPr>
        </p:nvSpPr>
        <p:spPr>
          <a:xfrm>
            <a:off x="622335" y="2428486"/>
            <a:ext cx="3157577" cy="1589904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 smtClean="0"/>
              <a:t>Przedszkole nawiązuje współpracę z kwartalnikiem edukacji ekologicznej: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9483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4740" y="915337"/>
            <a:ext cx="3929708" cy="1303867"/>
          </a:xfrm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rgbClr val="FF0000"/>
                </a:solidFill>
              </a:rPr>
              <a:t>Lata  2005- 2016</a:t>
            </a:r>
            <a:endParaRPr lang="pl-PL" sz="2800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32770" name="Picture 2" descr="DSC0088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524" y="3131366"/>
            <a:ext cx="4872037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P10506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15337"/>
            <a:ext cx="4135189" cy="31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92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1966- 1971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83568" y="2487168"/>
            <a:ext cx="3833568" cy="344728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Przedszkole ma 4 oddziały, widną szatnię, salę gimnastyczną na piętrze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zagospodarowany ogród przedszkolny. 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815280" cy="344728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Posiłki przyrządzane są na kuchni węglowej, w każdej grupie zapisanych było po 35 dzieci.</a:t>
            </a:r>
          </a:p>
          <a:p>
            <a:endParaRPr lang="pl-PL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12/6/2016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Footer Text</a:t>
            </a:r>
            <a:endParaRPr lang="en-US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75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33794" name="Picture 2" descr="DSC0609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473219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P10505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39508"/>
            <a:ext cx="4162425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93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72710" y="915337"/>
            <a:ext cx="3855274" cy="1303867"/>
          </a:xfrm>
        </p:spPr>
        <p:txBody>
          <a:bodyPr>
            <a:normAutofit/>
          </a:bodyPr>
          <a:lstStyle/>
          <a:p>
            <a:r>
              <a:rPr lang="pl-PL" sz="3200" b="1" dirty="0">
                <a:solidFill>
                  <a:srgbClr val="FF0000"/>
                </a:solidFill>
              </a:rPr>
              <a:t>Lata  2005- 2016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72710" y="2410146"/>
            <a:ext cx="3337560" cy="1301872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/>
              <a:t>Udział w uroczystościach organizowanych na terenie </a:t>
            </a:r>
            <a:r>
              <a:rPr lang="pl-PL" dirty="0" smtClean="0"/>
              <a:t>miasta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34818" name="Picture 2" descr="pszczółki X;XI 0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73" y="3662063"/>
            <a:ext cx="3781152" cy="257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Obraz 40" descr="D:\Zdjęcia P6_skany\Kronika 2\P107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773" y="1356457"/>
            <a:ext cx="4196787" cy="286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35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35842" name="Obraz 42" descr="D:\Zdjęcia P6_skany\Kronika 2\P107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2559126"/>
            <a:ext cx="2952328" cy="3703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Obraz 43" descr="D:\Zdjęcia P6_skany\Kronika 2\P10700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80928"/>
            <a:ext cx="4494107" cy="302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986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67544" y="2487168"/>
            <a:ext cx="2880320" cy="9418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b="1" dirty="0"/>
              <a:t>Warsztaty dla dzieci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i rodziców</a:t>
            </a:r>
          </a:p>
          <a:p>
            <a:pPr marL="0" indent="0" algn="ctr">
              <a:buNone/>
            </a:pPr>
            <a:endParaRPr lang="pl-PL" b="1" dirty="0" smtClean="0"/>
          </a:p>
          <a:p>
            <a:pPr marL="0" indent="0" algn="ctr">
              <a:buNone/>
            </a:pPr>
            <a:r>
              <a:rPr lang="pl-PL" dirty="0" smtClean="0"/>
              <a:t>Spotkanie z </a:t>
            </a:r>
            <a:r>
              <a:rPr lang="pl-PL" dirty="0" err="1" smtClean="0"/>
              <a:t>Palmiarką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2824980"/>
            <a:ext cx="4573061" cy="313555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827584" y="1052736"/>
            <a:ext cx="7309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>
                <a:solidFill>
                  <a:srgbClr val="FF0000"/>
                </a:solidFill>
              </a:rPr>
              <a:t>Lata  2005- 2016</a:t>
            </a: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395737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83568" y="5336096"/>
            <a:ext cx="3672408" cy="875349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l-PL" dirty="0" smtClean="0"/>
              <a:t>Ozdabianie pisanek </a:t>
            </a:r>
            <a:br>
              <a:rPr lang="pl-PL" dirty="0" smtClean="0"/>
            </a:br>
            <a:r>
              <a:rPr lang="pl-PL" dirty="0" smtClean="0"/>
              <a:t>metodą </a:t>
            </a:r>
            <a:r>
              <a:rPr lang="pl-PL" dirty="0" err="1" smtClean="0"/>
              <a:t>decoupage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76554" y="2690958"/>
            <a:ext cx="3872571" cy="43729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l-PL" dirty="0" smtClean="0"/>
              <a:t>Ozdabianie kartek świątecznych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36866" name="Obraz 48" descr="D:\Zdjęcia P6_skany\Kronika 3\k3_.3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2" y="2513461"/>
            <a:ext cx="4049002" cy="274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 descr="0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015" y="3203864"/>
            <a:ext cx="3947708" cy="275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530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3967" y="915337"/>
            <a:ext cx="4394955" cy="1303867"/>
          </a:xfrm>
        </p:spPr>
        <p:txBody>
          <a:bodyPr>
            <a:normAutofit/>
          </a:bodyPr>
          <a:lstStyle/>
          <a:p>
            <a:r>
              <a:rPr lang="pl-PL" sz="3200" b="1" dirty="0">
                <a:solidFill>
                  <a:srgbClr val="FF0000"/>
                </a:solidFill>
              </a:rPr>
              <a:t>Lata  2005- 2016</a:t>
            </a:r>
            <a:endParaRPr lang="pl-PL" sz="3200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37891" name="Picture 3" descr="DSC011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15337"/>
            <a:ext cx="3528392" cy="484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20160314_1716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59829"/>
            <a:ext cx="4682987" cy="270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657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39552" y="2487168"/>
            <a:ext cx="7704856" cy="960526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 smtClean="0"/>
              <a:t>Co roku organizowany jest </a:t>
            </a:r>
            <a:br>
              <a:rPr lang="pl-PL" dirty="0" smtClean="0"/>
            </a:br>
            <a:r>
              <a:rPr lang="pl-PL" dirty="0" smtClean="0"/>
              <a:t>„Piknik wiosenny” w ogrodzie przedszkolnym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38914" name="Picture 2" descr="DSC001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195" y="3447694"/>
            <a:ext cx="491807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40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915337"/>
            <a:ext cx="4104456" cy="1303867"/>
          </a:xfrm>
        </p:spPr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868144" y="3789040"/>
            <a:ext cx="2690632" cy="2304256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 smtClean="0"/>
              <a:t>Co roku wielkim powodzeniem cieszy się „Piknik w lesie”, w którym uczestniczą dzieci wraz z rodzicami</a:t>
            </a: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39939" name="Obraz 50" descr="D:\Zdjęcia P6_skany\Kronika 3\k3_.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95" y="2777967"/>
            <a:ext cx="4572175" cy="3182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Obraz 51" descr="D:\Zdjęcia P6_skany\Kronika 3\k3_.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170" y="915336"/>
            <a:ext cx="3808302" cy="25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503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79512" y="2952945"/>
            <a:ext cx="3337560" cy="1301872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/>
              <a:t>Uroczystości o </a:t>
            </a:r>
            <a:r>
              <a:rPr lang="pl-PL" dirty="0" smtClean="0"/>
              <a:t>charakterze </a:t>
            </a:r>
            <a:r>
              <a:rPr lang="pl-PL" dirty="0"/>
              <a:t>rodzinnym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 </a:t>
            </a:r>
            <a:r>
              <a:rPr lang="pl-PL" dirty="0"/>
              <a:t>przedszkolnym</a:t>
            </a:r>
          </a:p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40962" name="Picture 2" descr="DSC0047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306" y="2535510"/>
            <a:ext cx="4468727" cy="334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3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41986" name="Picture 2" descr="20160603_1513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85967"/>
            <a:ext cx="4639538" cy="260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 descr="0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73028"/>
            <a:ext cx="3833988" cy="268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1142610" y="4964649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Dzień Rodziny</a:t>
            </a:r>
            <a:endParaRPr lang="pl-PL" sz="2400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373982" y="2578129"/>
            <a:ext cx="1325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Wigilia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46260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3192384"/>
            <a:ext cx="4267697" cy="2907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692696"/>
            <a:ext cx="4324569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8557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43011" name="Picture 3" descr="07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3915"/>
            <a:ext cx="4680520" cy="35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5652120" y="385903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Jasełka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26268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76864" y="2487168"/>
            <a:ext cx="6798735" cy="344728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naszym przedszkolu organizowane są różne koła zainteresowań:</a:t>
            </a:r>
          </a:p>
          <a:p>
            <a:pPr marL="0" indent="0" algn="ctr">
              <a:buNone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KOŁO </a:t>
            </a:r>
            <a:r>
              <a:rPr lang="pl-PL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PLASTYCZNE</a:t>
            </a:r>
            <a:br>
              <a:rPr lang="pl-PL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Koło plastyczne obecnie  jest najstarszym i zarazem najbardziej lubianym przez dzieci kołem zainteresowań prowadzonym w naszej placówce.</a:t>
            </a:r>
            <a:br>
              <a:rPr lang="pl-P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Koło plastyczne służy poznawaniu nowych i ciekawych technik plastycznych, rozwijaniu sprawności manualnych dzieci oraz rozbudzaniu fantazji i </a:t>
            </a:r>
            <a:r>
              <a:rPr lang="pl-PL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wyobraźni.</a:t>
            </a:r>
            <a:endParaRPr lang="pl-PL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12/6/2016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1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4048" y="915337"/>
            <a:ext cx="3744416" cy="1303867"/>
          </a:xfrm>
        </p:spPr>
        <p:txBody>
          <a:bodyPr>
            <a:norm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44034" name="Obraz 1" descr="P10608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11357"/>
            <a:ext cx="4164066" cy="313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Obraz 2" descr="P10608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776" y="2749213"/>
            <a:ext cx="4147787" cy="31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36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KOŁO KOMPUTEROWE</a:t>
            </a:r>
          </a:p>
          <a:p>
            <a:pPr marL="0" indent="0" algn="ctr">
              <a:buNone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 3 lat w przedszkolu działa kółko komputerowe, prowadzone przez M. Wierzbicką na podstawie programu własnego autorstwa </a:t>
            </a:r>
            <a:r>
              <a:rPr lang="pl-PL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„Dziecięcy świat z komputerem”. Pracownia komputerowa wyposażona jest w 5 stanowisk komputerowych, przy których chętnie zasiadają zarówno chłopcy jak i dziewczynki.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71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 rot="21324812">
            <a:off x="865759" y="20642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45057" name="Obraz 4" descr="20141017_1203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59" y="2064220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165600" y="2486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45059" name="Obraz 5" descr="20141017_1204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846" y="2701538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34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b="1" dirty="0"/>
              <a:t>Zespół taneczny „</a:t>
            </a:r>
            <a:r>
              <a:rPr lang="pl-PL" b="1" dirty="0" smtClean="0"/>
              <a:t>Promyczki” </a:t>
            </a:r>
            <a:r>
              <a:rPr lang="pl-PL" dirty="0"/>
              <a:t>prowadzony przez panią Monikę </a:t>
            </a:r>
            <a:r>
              <a:rPr lang="pl-PL" dirty="0" smtClean="0"/>
              <a:t>Majkowską. </a:t>
            </a:r>
          </a:p>
          <a:p>
            <a:pPr marL="0" indent="0" algn="ctr">
              <a:buNone/>
            </a:pPr>
            <a:r>
              <a:rPr lang="pl-PL" dirty="0" smtClean="0"/>
              <a:t>Koło </a:t>
            </a:r>
            <a:r>
              <a:rPr lang="pl-PL" dirty="0"/>
              <a:t>rozwija zainteresowania </a:t>
            </a:r>
            <a:r>
              <a:rPr lang="pl-PL" dirty="0" err="1"/>
              <a:t>muzyczno</a:t>
            </a:r>
            <a:r>
              <a:rPr lang="pl-PL" dirty="0"/>
              <a:t> – taneczne dzieci, doskonali sprawność, grację, wyczucie rytmu i koordynację ruchową. Pokazy taneczne naszych przedszkolaków możemy często podziwiać na imprezach miejskich w muszli koncertowej.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7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47106" name="Obraz 16" descr="Foto 8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36" y="2426728"/>
            <a:ext cx="365381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Obraz 17" descr="bezpieczne wakacje 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78501"/>
            <a:ext cx="3835648" cy="2556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477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145511"/>
          </a:xfrm>
        </p:spPr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2490135"/>
            <a:ext cx="7920879" cy="34449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naszej placówce funkcjonuje również specjalistyczny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gabinet do pracy </a:t>
            </a:r>
            <a:r>
              <a:rPr lang="pl-PL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korekcyjno</a:t>
            </a: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kompensacyjnej</a:t>
            </a:r>
          </a:p>
          <a:p>
            <a:pPr marL="0" indent="0" algn="ctr">
              <a:buNone/>
            </a:pPr>
            <a:endParaRPr lang="pl-P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Dla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dzieci wymagających wspierania rozwoju w różnych sferach stworzono zespoły korekcyjno-kompensacyjne, logopedyczne i terapeutyczne. Zajęcia w zespołach odbywają się cyklicznie i prowadzone są przez naszą kadrę wyspecjalizowanych pedagogów, logopedów i psychologa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4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067944" y="915338"/>
            <a:ext cx="3907656" cy="856154"/>
          </a:xfrm>
        </p:spPr>
        <p:txBody>
          <a:bodyPr>
            <a:normAutofit/>
          </a:bodyPr>
          <a:lstStyle/>
          <a:p>
            <a:r>
              <a:rPr lang="pl-PL" sz="3200" b="1" dirty="0">
                <a:solidFill>
                  <a:srgbClr val="FF0000"/>
                </a:solidFill>
              </a:rPr>
              <a:t>Lata  2005- 2016</a:t>
            </a:r>
            <a:endParaRPr lang="pl-PL" sz="3200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48130" name="Obraz 9" descr="P10137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37" y="823668"/>
            <a:ext cx="3121025" cy="234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Obraz 11" descr="DSC001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34062"/>
            <a:ext cx="4367212" cy="3263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Obraz 10" descr="P10137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91" y="3645023"/>
            <a:ext cx="3163408" cy="2371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58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PUNKT BIBLIOTECZNY </a:t>
            </a:r>
            <a:b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Punkt biblioteczny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prowadzony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przez</a:t>
            </a:r>
            <a:b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p. A. Szewczyk działa w naszym przedszkolu od 2007r. Systematyczne wypożyczanie książek przez dzieci,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także udział w  spotkaniach literackich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zajęcia edukacyjne na terenie biblioteki ma na celu rozwijanie zainteresowań czytelniczych naszych przedszkolaków.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12/6/2016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9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6867" y="521634"/>
            <a:ext cx="6798734" cy="1303867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Lata 1971- 1979</a:t>
            </a:r>
            <a:br>
              <a:rPr lang="pl-PL" dirty="0">
                <a:solidFill>
                  <a:srgbClr val="FF0000"/>
                </a:solidFill>
              </a:rPr>
            </a:br>
            <a:r>
              <a:rPr lang="pl-PL" sz="2700" dirty="0">
                <a:solidFill>
                  <a:schemeClr val="tx1"/>
                </a:solidFill>
              </a:rPr>
              <a:t>Dyrektorem jest </a:t>
            </a:r>
            <a:r>
              <a:rPr lang="pl-PL" sz="2700" b="1" dirty="0">
                <a:solidFill>
                  <a:schemeClr val="tx1"/>
                </a:solidFill>
              </a:rPr>
              <a:t>mgr Krystyna Romańska</a:t>
            </a:r>
            <a:r>
              <a:rPr lang="pl-PL" sz="2700" b="1" dirty="0" smtClean="0">
                <a:solidFill>
                  <a:schemeClr val="tx1"/>
                </a:solidFill>
              </a:rPr>
              <a:t>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1" y="2490135"/>
            <a:ext cx="3960440" cy="344499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pl-PL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 </a:t>
            </a:r>
            <a:r>
              <a:rPr lang="pl-P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względu na potrzeby zostaje utworzona dodatkowa grupa kosztem sali </a:t>
            </a:r>
            <a:r>
              <a:rPr lang="pl-PL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gimnastycznej.</a:t>
            </a:r>
          </a:p>
          <a:p>
            <a:pPr algn="just"/>
            <a:r>
              <a:rPr lang="pl-PL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Niestety </a:t>
            </a:r>
            <a:r>
              <a:rPr lang="pl-P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nie rozwiązało to liczebności grup, które teraz mają już po 40 dzieci. </a:t>
            </a:r>
            <a:endParaRPr lang="pl-PL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pl-P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latach 1972 -73 dzieci 6-letnie uczęszczały na basen na naukę pływania.</a:t>
            </a:r>
          </a:p>
          <a:p>
            <a:pPr>
              <a:lnSpc>
                <a:spcPct val="170000"/>
              </a:lnSpc>
            </a:pPr>
            <a:endParaRPr lang="pl-PL" sz="1600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195" y="2039933"/>
            <a:ext cx="2764087" cy="42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097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9" y="915337"/>
            <a:ext cx="4032448" cy="1303867"/>
          </a:xfrm>
        </p:spPr>
        <p:txBody>
          <a:bodyPr>
            <a:normAutofit/>
          </a:bodyPr>
          <a:lstStyle/>
          <a:p>
            <a:r>
              <a:rPr lang="pl-PL" sz="3200" b="1" dirty="0">
                <a:solidFill>
                  <a:srgbClr val="FF0000"/>
                </a:solidFill>
              </a:rPr>
              <a:t>Lata  2005- 2016</a:t>
            </a:r>
            <a:endParaRPr lang="pl-PL" sz="3200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46082" name="Obraz 6" descr="100_63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26" y="2492896"/>
            <a:ext cx="3584951" cy="268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Obraz 7" descr="100_73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94333"/>
            <a:ext cx="3200400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Obraz 8" descr="100_41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232" y="4070454"/>
            <a:ext cx="264795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83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915337"/>
            <a:ext cx="3711382" cy="1303867"/>
          </a:xfrm>
        </p:spPr>
        <p:txBody>
          <a:bodyPr>
            <a:normAutofit/>
          </a:bodyPr>
          <a:lstStyle/>
          <a:p>
            <a:r>
              <a:rPr lang="pl-PL" sz="3200" b="1" dirty="0">
                <a:solidFill>
                  <a:srgbClr val="FF0000"/>
                </a:solidFill>
              </a:rPr>
              <a:t>Lata  2005- 2016</a:t>
            </a:r>
            <a:endParaRPr lang="pl-PL" sz="3200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12976"/>
            <a:ext cx="4633371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8926" y="188640"/>
            <a:ext cx="4965074" cy="3762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pole tekstowe 2"/>
          <p:cNvSpPr txBox="1"/>
          <p:nvPr/>
        </p:nvSpPr>
        <p:spPr>
          <a:xfrm>
            <a:off x="5364088" y="4509120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smtClean="0"/>
              <a:t>Etapy wyboru Patrona dla naszej placówki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56223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857479"/>
          </a:xfrm>
        </p:spPr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 2005- 2016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76865" y="2490135"/>
            <a:ext cx="6798736" cy="1010873"/>
          </a:xfrm>
        </p:spPr>
        <p:txBody>
          <a:bodyPr/>
          <a:lstStyle/>
          <a:p>
            <a:pPr marL="0" indent="0" algn="ctr">
              <a:buNone/>
            </a:pPr>
            <a:r>
              <a:rPr lang="pl-PL" dirty="0"/>
              <a:t>Wystawa prac </a:t>
            </a:r>
            <a:r>
              <a:rPr lang="pl-PL" dirty="0" smtClean="0"/>
              <a:t>plastycznych</a:t>
            </a:r>
            <a:br>
              <a:rPr lang="pl-PL" dirty="0" smtClean="0"/>
            </a:br>
            <a:r>
              <a:rPr lang="pl-PL" dirty="0" smtClean="0"/>
              <a:t>„</a:t>
            </a:r>
            <a:r>
              <a:rPr lang="pl-PL" dirty="0"/>
              <a:t>Bohaterowie utworów Joanny Papuzińskiej”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2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929487"/>
          </a:xfrm>
        </p:spPr>
        <p:txBody>
          <a:bodyPr/>
          <a:lstStyle/>
          <a:p>
            <a:r>
              <a:rPr lang="pl-PL" b="1" dirty="0" smtClean="0">
                <a:solidFill>
                  <a:srgbClr val="FF0000"/>
                </a:solidFill>
              </a:rPr>
              <a:t>07.12.2016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76865" y="2490135"/>
            <a:ext cx="6798736" cy="1154889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dirty="0" smtClean="0"/>
              <a:t>Decyzją dzieci i rodziców Patronem Naszej  placówki została Pani Joanna Papuzińska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6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Joanna Papuzińska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64</a:t>
            </a:fld>
            <a:endParaRPr lang="en-US"/>
          </a:p>
        </p:txBody>
      </p:sp>
      <p:pic>
        <p:nvPicPr>
          <p:cNvPr id="7" name="Symbol zastępczy zawartości 6" descr="http://www.bookhunter.pl/zdjecia_autorow/1187/large/autor_1187_bfl_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633" y="2527514"/>
            <a:ext cx="2449199" cy="3712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7784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011" y="2348880"/>
            <a:ext cx="3312368" cy="3456055"/>
          </a:xfrm>
          <a:noFill/>
        </p:spPr>
      </p:pic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8" name="pole tekstowe 7"/>
          <p:cNvSpPr txBox="1"/>
          <p:nvPr/>
        </p:nvSpPr>
        <p:spPr>
          <a:xfrm>
            <a:off x="1573112" y="1124744"/>
            <a:ext cx="6086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latin typeface="Freestyle Script" panose="030804020302050B0404" pitchFamily="66" charset="0"/>
              </a:rPr>
              <a:t>KONIEC</a:t>
            </a:r>
            <a:endParaRPr lang="pl-PL" sz="3200" dirty="0">
              <a:latin typeface="Freestyle Script" panose="030804020302050B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54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66</a:t>
            </a:fld>
            <a:endParaRPr lang="en-US"/>
          </a:p>
        </p:txBody>
      </p:sp>
      <p:pic>
        <p:nvPicPr>
          <p:cNvPr id="6" name="Obraz 5" descr="C:\Users\DELL\AppData\Local\Temp\Rar$DIa0.390\zaproszenie 50 la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1527175"/>
            <a:ext cx="5760720" cy="380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976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1979 – 1990 </a:t>
            </a:r>
            <a:br>
              <a:rPr lang="pl-PL" b="1" dirty="0">
                <a:solidFill>
                  <a:srgbClr val="FF0000"/>
                </a:solidFill>
              </a:rPr>
            </a:br>
            <a:r>
              <a:rPr lang="pl-PL" sz="2700" dirty="0">
                <a:solidFill>
                  <a:schemeClr val="tx1"/>
                </a:solidFill>
              </a:rPr>
              <a:t>Funkcję dyrektora pełni </a:t>
            </a:r>
            <a:r>
              <a:rPr lang="pl-PL" sz="2700" b="1" dirty="0">
                <a:solidFill>
                  <a:schemeClr val="tx1"/>
                </a:solidFill>
              </a:rPr>
              <a:t>mgr Zofia </a:t>
            </a:r>
            <a:r>
              <a:rPr lang="pl-PL" sz="2700" b="1" dirty="0" smtClean="0">
                <a:solidFill>
                  <a:schemeClr val="tx1"/>
                </a:solidFill>
              </a:rPr>
              <a:t>Krupa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4294967295"/>
          </p:nvPr>
        </p:nvSpPr>
        <p:spPr>
          <a:xfrm>
            <a:off x="867832" y="2499783"/>
            <a:ext cx="7416800" cy="360045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l-PL" dirty="0" smtClean="0"/>
              <a:t>Wyż </a:t>
            </a:r>
            <a:r>
              <a:rPr lang="pl-PL" dirty="0"/>
              <a:t>demograficzny i zmiany w programie wychowania przedszkolnego, oraz niechęć szkół do tworzenia tzw. zerówek, wymusiły również zmiany </a:t>
            </a:r>
            <a:r>
              <a:rPr lang="pl-PL" dirty="0" smtClean="0"/>
              <a:t>organizacyjne w </a:t>
            </a:r>
            <a:r>
              <a:rPr lang="pl-PL" dirty="0"/>
              <a:t>naszym przedszkolu. </a:t>
            </a:r>
            <a:endParaRPr lang="pl-PL" dirty="0" smtClean="0"/>
          </a:p>
          <a:p>
            <a:pPr algn="just"/>
            <a:r>
              <a:rPr lang="pl-PL" dirty="0" smtClean="0"/>
              <a:t>Zostaje </a:t>
            </a:r>
            <a:r>
              <a:rPr lang="pl-PL" dirty="0"/>
              <a:t>utworzona dodatkowa 6 grupa w sali, gdzie wcześniej była szatnia. </a:t>
            </a:r>
            <a:endParaRPr lang="pl-PL" dirty="0" smtClean="0"/>
          </a:p>
          <a:p>
            <a:pPr algn="just"/>
            <a:r>
              <a:rPr lang="pl-PL" dirty="0" smtClean="0"/>
              <a:t>Szatnia </a:t>
            </a:r>
            <a:r>
              <a:rPr lang="pl-PL" dirty="0"/>
              <a:t>do chwili obecnej znajduje się w piwnicy. Dodatkowo, oprócz 6 grup 10 – godzinnych utworzono 3 oddziały zerówki popołudniowej. </a:t>
            </a:r>
            <a:endParaRPr lang="pl-PL" dirty="0" smtClean="0"/>
          </a:p>
          <a:p>
            <a:pPr algn="just"/>
            <a:r>
              <a:rPr lang="pl-PL" dirty="0" smtClean="0"/>
              <a:t>Grupy </a:t>
            </a:r>
            <a:r>
              <a:rPr lang="pl-PL" dirty="0"/>
              <a:t>liczą od 30 do 35 </a:t>
            </a:r>
            <a:r>
              <a:rPr lang="pl-PL" dirty="0" smtClean="0"/>
              <a:t>dzieci.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7231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8064" y="887701"/>
            <a:ext cx="3403600" cy="737278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Lata 1979 – 1990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050" name="Obraz 19" descr="D:\Zdjęcia P6_skany\Kronika1\k1_.31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15338"/>
            <a:ext cx="4403725" cy="30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Obraz 18" descr="D:\Zdjęcia P6_skany\Kronika1\k1_.31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681" y="3207685"/>
            <a:ext cx="4084983" cy="283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3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9361" y="857958"/>
            <a:ext cx="3670591" cy="1022452"/>
          </a:xfrm>
        </p:spPr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Lata 1979 – 1990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074" name="Obraz 21" descr="D:\Zdjęcia P6_skany\Kronika1\k1_.3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69" y="2880783"/>
            <a:ext cx="4379912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20161104_1414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99" y="1369184"/>
            <a:ext cx="449280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127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zny">
  <a:themeElements>
    <a:clrScheme name="Organiczny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Organiczny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zny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732</TotalTime>
  <Words>930</Words>
  <Application>Microsoft Office PowerPoint</Application>
  <PresentationFormat>Pokaz na ekranie (4:3)</PresentationFormat>
  <Paragraphs>210</Paragraphs>
  <Slides>66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66</vt:i4>
      </vt:variant>
    </vt:vector>
  </HeadingPairs>
  <TitlesOfParts>
    <vt:vector size="74" baseType="lpstr">
      <vt:lpstr>Arial</vt:lpstr>
      <vt:lpstr>Calibri</vt:lpstr>
      <vt:lpstr>Freestyle Script</vt:lpstr>
      <vt:lpstr>Garamond</vt:lpstr>
      <vt:lpstr>Times New Roman</vt:lpstr>
      <vt:lpstr>Vivaldi</vt:lpstr>
      <vt:lpstr>Wingdings</vt:lpstr>
      <vt:lpstr>Organiczny</vt:lpstr>
      <vt:lpstr>50- lecie Przedszkola Nr 6 </vt:lpstr>
      <vt:lpstr>50- lecie Przedszkola Nr 6 </vt:lpstr>
      <vt:lpstr>Lata 1966- 1971</vt:lpstr>
      <vt:lpstr>Lata 1966- 1971</vt:lpstr>
      <vt:lpstr>Prezentacja programu PowerPoint</vt:lpstr>
      <vt:lpstr>Lata 1971- 1979 Dyrektorem jest mgr Krystyna Romańska.</vt:lpstr>
      <vt:lpstr>Lata 1979 – 1990  Funkcję dyrektora pełni mgr Zofia Krupa</vt:lpstr>
      <vt:lpstr>Lata 1979 – 1990</vt:lpstr>
      <vt:lpstr>Lata 1979 – 1990</vt:lpstr>
      <vt:lpstr>Lata 1979 – 1990</vt:lpstr>
      <vt:lpstr>Lata 1979 – 1990</vt:lpstr>
      <vt:lpstr>Lata 1992 – 2005  Funkcję dyrektora pełni  mgr Lucyna Czułczyńska</vt:lpstr>
      <vt:lpstr>Lata 1992 – 2005</vt:lpstr>
      <vt:lpstr>Lata 1992 – 2005 </vt:lpstr>
      <vt:lpstr>Lata 1992 – 2005 </vt:lpstr>
      <vt:lpstr>Lata 1992 – 2005 </vt:lpstr>
      <vt:lpstr>Lata 1992 – 2005 </vt:lpstr>
      <vt:lpstr>Lata 1992 – 2005 </vt:lpstr>
      <vt:lpstr>Lata 1992 – 2005 </vt:lpstr>
      <vt:lpstr>Lata 1992 – 2005 </vt:lpstr>
      <vt:lpstr>Lata 1992 – 2005 </vt:lpstr>
      <vt:lpstr>Lata 1992 – 2005 </vt:lpstr>
      <vt:lpstr>Lata 1992 – 2005 </vt:lpstr>
      <vt:lpstr>Lata  2005- 2016 Funkcję dyrektora pełni mgr Aldona Zagdańska 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 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Lata  2005- 2016</vt:lpstr>
      <vt:lpstr>07.12.2016</vt:lpstr>
      <vt:lpstr>Joanna Papuzińska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Lila</dc:creator>
  <cp:lastModifiedBy>magda wie</cp:lastModifiedBy>
  <cp:revision>56</cp:revision>
  <dcterms:created xsi:type="dcterms:W3CDTF">2016-12-01T12:57:06Z</dcterms:created>
  <dcterms:modified xsi:type="dcterms:W3CDTF">2016-12-06T08:19:48Z</dcterms:modified>
</cp:coreProperties>
</file>